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notesMasterIdLst>
    <p:notesMasterId r:id="rId8"/>
  </p:notesMasterIdLst>
  <p:sldIdLst>
    <p:sldId id="256" r:id="rId2"/>
    <p:sldId id="552" r:id="rId3"/>
    <p:sldId id="1962" r:id="rId4"/>
    <p:sldId id="1963" r:id="rId5"/>
    <p:sldId id="1964" r:id="rId6"/>
    <p:sldId id="196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94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E7B43-C88C-0343-98E3-26D798F8A56D}" type="datetimeFigureOut">
              <a:rPr lang="en-US" smtClean="0"/>
              <a:t>7/11/19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329DA0-1519-6D41-A6F6-6B56D5A1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141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C584BF-6945-4E60-B2A7-1638FF8EA8E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355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6CE63F-9E7F-4C04-9D0D-FCA25A8E9E86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7/11/19 12:30 AM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3895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7/11/19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589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7/11/19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187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7/11/19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809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 rtlCol="0"/>
          <a:lstStyle>
            <a:lvl1pPr marL="0" indent="0" algn="ctr" defTabSz="-18497088" rtl="0" eaLnBrk="1" fontAlgn="base" hangingPunct="1">
              <a:spcBef>
                <a:spcPct val="0"/>
              </a:spcBef>
              <a:spcAft>
                <a:spcPct val="0"/>
              </a:spcAft>
              <a:defRPr lang="en-US" sz="3867" b="1" dirty="0">
                <a:solidFill>
                  <a:schemeClr val="accent2"/>
                </a:solidFill>
                <a:latin typeface="Calibri"/>
                <a:ea typeface="+mj-ea"/>
                <a:cs typeface="Segoe U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10972800" cy="4267200"/>
          </a:xfrm>
        </p:spPr>
        <p:txBody>
          <a:bodyPr rtlCol="0"/>
          <a:lstStyle>
            <a:lvl1pPr>
              <a:buClrTx/>
              <a:buFont typeface="Wingdings" pitchFamily="2" charset="2"/>
              <a:buChar char="§"/>
              <a:defRPr sz="2800" b="1">
                <a:latin typeface="Calibri" pitchFamily="34" charset="0"/>
              </a:defRPr>
            </a:lvl1pPr>
            <a:lvl2pPr>
              <a:buClrTx/>
              <a:buFont typeface="Wingdings" pitchFamily="2" charset="2"/>
              <a:buChar char="o"/>
              <a:defRPr sz="2533" b="0">
                <a:latin typeface="Calibri Light" pitchFamily="34" charset="0"/>
              </a:defRPr>
            </a:lvl2pPr>
            <a:lvl3pPr>
              <a:buClrTx/>
              <a:buFont typeface="Wingdings" pitchFamily="2" charset="2"/>
              <a:buChar char="o"/>
              <a:defRPr sz="2267" b="0">
                <a:latin typeface="Calibri Light" pitchFamily="34" charset="0"/>
              </a:defRPr>
            </a:lvl3pPr>
            <a:lvl4pPr>
              <a:buClrTx/>
              <a:buFont typeface="Wingdings" pitchFamily="2" charset="2"/>
              <a:buChar char="o"/>
              <a:defRPr sz="2000" b="0">
                <a:latin typeface="Calibri Light" pitchFamily="34" charset="0"/>
              </a:defRPr>
            </a:lvl4pPr>
            <a:lvl5pPr>
              <a:buClrTx/>
              <a:buFont typeface="Wingdings" pitchFamily="2" charset="2"/>
              <a:buChar char="o"/>
              <a:defRPr sz="1733" b="0">
                <a:latin typeface="Calibri Light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6198032"/>
      </p:ext>
    </p:extLst>
  </p:cSld>
  <p:clrMapOvr>
    <a:masterClrMapping/>
  </p:clrMapOvr>
  <p:transition>
    <p:fade/>
  </p:transition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7/11/19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913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7/11/19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800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7/11/19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147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7/11/19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35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7/11/19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35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7/11/19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821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7/11/19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32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7/11/19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39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7/11/19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73663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5" r:id="rId6"/>
    <p:sldLayoutId id="2147483680" r:id="rId7"/>
    <p:sldLayoutId id="2147483681" r:id="rId8"/>
    <p:sldLayoutId id="2147483682" r:id="rId9"/>
    <p:sldLayoutId id="2147483684" r:id="rId10"/>
    <p:sldLayoutId id="2147483683" r:id="rId11"/>
    <p:sldLayoutId id="2147483687" r:id="rId12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austin.culturemap.com/news/innovation/06-03-16-ride-hailing-ridesharing-options-in-austin-transportation-network-companies-apps/" TargetMode="External"/><Relationship Id="rId3" Type="http://schemas.openxmlformats.org/officeDocument/2006/relationships/image" Target="../media/image2.jp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barcelona-home.com/blog/tips-car-rental-barcelona/" TargetMode="External"/><Relationship Id="rId5" Type="http://schemas.openxmlformats.org/officeDocument/2006/relationships/image" Target="../media/image3.jpg"/><Relationship Id="rId4" Type="http://schemas.openxmlformats.org/officeDocument/2006/relationships/hyperlink" Target="https://gobdp.com/blog/car-oil-change-cost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aka.ms/pyfunctions-video" TargetMode="External"/><Relationship Id="rId2" Type="http://schemas.openxmlformats.org/officeDocument/2006/relationships/hyperlink" Target="http://aka.ms/pyfunctions-quickstart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github.com/jeffhollan/functions-python-textblob-sentimen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AD66A9-AD57-4E85-B133-4853C3B352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444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4C13BAB-7C00-4D21-A857-E3D41C0A2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068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F1FF39A-AC3C-4066-9D4C-519AA2281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068" y="601201"/>
            <a:ext cx="3702134" cy="5791132"/>
          </a:xfrm>
          <a:prstGeom prst="rect">
            <a:avLst/>
          </a:prstGeom>
          <a:solidFill>
            <a:srgbClr val="465359">
              <a:alpha val="97000"/>
            </a:srgb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7BA38A-47EC-B74E-BEE4-00BC511214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200" y="973667"/>
            <a:ext cx="3412067" cy="347838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Deploy Python to the cloud faster with Azure Serverless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5A4FEF-BA9E-D84F-A784-1EE190379C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4200" y="5145513"/>
            <a:ext cx="3412067" cy="738820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bg1">
                    <a:alpha val="75000"/>
                  </a:schemeClr>
                </a:solidFill>
              </a:rPr>
              <a:t>Jeff </a:t>
            </a:r>
            <a:r>
              <a:rPr lang="en-US" sz="2000" dirty="0" err="1">
                <a:solidFill>
                  <a:schemeClr val="bg1">
                    <a:alpha val="75000"/>
                  </a:schemeClr>
                </a:solidFill>
              </a:rPr>
              <a:t>Hollan</a:t>
            </a:r>
            <a:endParaRPr lang="en-US" sz="2000" dirty="0">
              <a:solidFill>
                <a:schemeClr val="bg1">
                  <a:alpha val="75000"/>
                </a:schemeClr>
              </a:solidFill>
            </a:endParaRPr>
          </a:p>
          <a:p>
            <a:r>
              <a:rPr lang="en-US" sz="2000" dirty="0">
                <a:solidFill>
                  <a:schemeClr val="bg1">
                    <a:alpha val="75000"/>
                  </a:schemeClr>
                </a:solidFill>
              </a:rPr>
              <a:t>@</a:t>
            </a:r>
            <a:r>
              <a:rPr lang="en-US" sz="2000" dirty="0" err="1">
                <a:solidFill>
                  <a:schemeClr val="bg1">
                    <a:alpha val="75000"/>
                  </a:schemeClr>
                </a:solidFill>
              </a:rPr>
              <a:t>jeffhollan</a:t>
            </a:r>
            <a:endParaRPr lang="en-US" sz="2000" dirty="0">
              <a:solidFill>
                <a:schemeClr val="bg1">
                  <a:alpha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00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9FF7C-C667-4E40-89CD-615D5B08D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28145"/>
            <a:ext cx="11029616" cy="1189554"/>
          </a:xfrm>
        </p:spPr>
        <p:txBody>
          <a:bodyPr/>
          <a:lstStyle/>
          <a:p>
            <a:r>
              <a:rPr lang="en-US" dirty="0"/>
              <a:t>How did you get here today?</a:t>
            </a:r>
          </a:p>
        </p:txBody>
      </p:sp>
      <p:pic>
        <p:nvPicPr>
          <p:cNvPr id="14" name="Picture 13" descr="A picture containing motorcycle, indoor, sewing machine, table&#10;&#10;Description automatically generated">
            <a:extLst>
              <a:ext uri="{FF2B5EF4-FFF2-40B4-BE49-F238E27FC236}">
                <a16:creationId xmlns:a16="http://schemas.microsoft.com/office/drawing/2014/main" id="{D116C946-85F0-1544-8CEC-D840D94DBE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68980" y="1427755"/>
            <a:ext cx="3766257" cy="2509245"/>
          </a:xfrm>
          <a:prstGeom prst="rect">
            <a:avLst/>
          </a:prstGeom>
        </p:spPr>
      </p:pic>
      <p:pic>
        <p:nvPicPr>
          <p:cNvPr id="15" name="Picture 14" descr="A hand holding a video game&#10;&#10;Description automatically generated">
            <a:extLst>
              <a:ext uri="{FF2B5EF4-FFF2-40B4-BE49-F238E27FC236}">
                <a16:creationId xmlns:a16="http://schemas.microsoft.com/office/drawing/2014/main" id="{96DD5BE1-6378-2D4F-AEB6-98A2A003431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5188" r="14922"/>
          <a:stretch/>
        </p:blipFill>
        <p:spPr>
          <a:xfrm>
            <a:off x="4464424" y="1427755"/>
            <a:ext cx="3766256" cy="2509245"/>
          </a:xfrm>
          <a:prstGeom prst="rect">
            <a:avLst/>
          </a:prstGeom>
        </p:spPr>
      </p:pic>
      <p:pic>
        <p:nvPicPr>
          <p:cNvPr id="16" name="Picture 15" descr="A hand holding a cellphone&#10;&#10;Description automatically generated">
            <a:extLst>
              <a:ext uri="{FF2B5EF4-FFF2-40B4-BE49-F238E27FC236}">
                <a16:creationId xmlns:a16="http://schemas.microsoft.com/office/drawing/2014/main" id="{4521BED4-6C77-574A-8D34-CC4F30E45C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8665406" y="1427755"/>
            <a:ext cx="3345661" cy="250924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15489C0-9FF2-BA41-8D2A-F371D83FB8AD}"/>
              </a:ext>
            </a:extLst>
          </p:cNvPr>
          <p:cNvSpPr txBox="1"/>
          <p:nvPr/>
        </p:nvSpPr>
        <p:spPr bwMode="auto">
          <a:xfrm>
            <a:off x="168979" y="4147056"/>
            <a:ext cx="37662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Tekton Pro" pitchFamily="34" charset="0"/>
              </a:rPr>
              <a:t>Buy a car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BF4E963-C2BF-1146-B453-50C0E6C59477}"/>
              </a:ext>
            </a:extLst>
          </p:cNvPr>
          <p:cNvSpPr txBox="1"/>
          <p:nvPr/>
        </p:nvSpPr>
        <p:spPr bwMode="auto">
          <a:xfrm>
            <a:off x="4464424" y="4123149"/>
            <a:ext cx="37662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Tekton Pro" pitchFamily="34" charset="0"/>
              </a:rPr>
              <a:t>Rent a car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2F33DB-4D5B-9447-B23D-F66D19A764C4}"/>
              </a:ext>
            </a:extLst>
          </p:cNvPr>
          <p:cNvSpPr txBox="1"/>
          <p:nvPr/>
        </p:nvSpPr>
        <p:spPr bwMode="auto">
          <a:xfrm>
            <a:off x="8665405" y="4147056"/>
            <a:ext cx="33576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Tekton Pro" pitchFamily="34" charset="0"/>
              </a:rPr>
              <a:t>Rideshare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0E2B1F4-6031-874C-9DA7-26B16242A539}"/>
              </a:ext>
            </a:extLst>
          </p:cNvPr>
          <p:cNvSpPr txBox="1"/>
          <p:nvPr/>
        </p:nvSpPr>
        <p:spPr bwMode="auto">
          <a:xfrm>
            <a:off x="168979" y="4749800"/>
            <a:ext cx="3766256" cy="379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67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IaaS / VM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81167A5-0F8D-B14C-90F0-0F670A6E70E9}"/>
              </a:ext>
            </a:extLst>
          </p:cNvPr>
          <p:cNvSpPr txBox="1"/>
          <p:nvPr/>
        </p:nvSpPr>
        <p:spPr bwMode="auto">
          <a:xfrm>
            <a:off x="4464424" y="4749800"/>
            <a:ext cx="3766256" cy="379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67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PaaS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70F2F7A-AC49-BA44-9C1C-6045287C81A2}"/>
              </a:ext>
            </a:extLst>
          </p:cNvPr>
          <p:cNvSpPr txBox="1"/>
          <p:nvPr/>
        </p:nvSpPr>
        <p:spPr bwMode="auto">
          <a:xfrm>
            <a:off x="8455108" y="4749800"/>
            <a:ext cx="3766256" cy="379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67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Serverless</a:t>
            </a:r>
          </a:p>
        </p:txBody>
      </p:sp>
    </p:spTree>
    <p:extLst>
      <p:ext uri="{BB962C8B-B14F-4D97-AF65-F5344CB8AC3E}">
        <p14:creationId xmlns:p14="http://schemas.microsoft.com/office/powerpoint/2010/main" val="29745659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5075937A-B84D-403A-B486-57F10211B0F6}"/>
              </a:ext>
            </a:extLst>
          </p:cNvPr>
          <p:cNvSpPr/>
          <p:nvPr/>
        </p:nvSpPr>
        <p:spPr bwMode="auto">
          <a:xfrm>
            <a:off x="4866643" y="2098291"/>
            <a:ext cx="2651760" cy="265176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49">
              <a:defRPr/>
            </a:pPr>
            <a:endParaRPr lang="en-US" sz="1600" dirty="0">
              <a:gradFill>
                <a:gsLst>
                  <a:gs pos="40075">
                    <a:srgbClr val="FFFFFF"/>
                  </a:gs>
                  <a:gs pos="30000">
                    <a:srgbClr val="FFFFFF"/>
                  </a:gs>
                </a:gsLst>
                <a:lin ang="5400000" scaled="0"/>
              </a:gradFill>
              <a:latin typeface="Segoe UI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6DD0D94-AF16-4123-8BD5-16AA2A14787B}"/>
              </a:ext>
            </a:extLst>
          </p:cNvPr>
          <p:cNvGrpSpPr/>
          <p:nvPr/>
        </p:nvGrpSpPr>
        <p:grpSpPr>
          <a:xfrm>
            <a:off x="1038285" y="2407785"/>
            <a:ext cx="2011680" cy="2011680"/>
            <a:chOff x="627820" y="2412698"/>
            <a:chExt cx="2011680" cy="2011680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DBB31A7-51EE-49F2-A055-629B1F423D3F}"/>
                </a:ext>
              </a:extLst>
            </p:cNvPr>
            <p:cNvSpPr/>
            <p:nvPr/>
          </p:nvSpPr>
          <p:spPr bwMode="auto">
            <a:xfrm>
              <a:off x="627820" y="2412698"/>
              <a:ext cx="2011680" cy="2011680"/>
            </a:xfrm>
            <a:prstGeom prst="rect">
              <a:avLst/>
            </a:prstGeom>
            <a:noFill/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49">
                <a:defRPr/>
              </a:pPr>
              <a:endParaRPr lang="en-US" sz="1600" dirty="0">
                <a:gradFill>
                  <a:gsLst>
                    <a:gs pos="40075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Segoe UI"/>
              </a:endParaRPr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974AA8AB-1D8E-4C4E-8374-3148CBBAB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02160" y="2795227"/>
              <a:ext cx="1263000" cy="1263000"/>
            </a:xfrm>
            <a:prstGeom prst="rect">
              <a:avLst/>
            </a:prstGeom>
          </p:spPr>
        </p:pic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4CF3B677-925F-4D99-894D-DA2F3BD60622}"/>
              </a:ext>
            </a:extLst>
          </p:cNvPr>
          <p:cNvSpPr/>
          <p:nvPr/>
        </p:nvSpPr>
        <p:spPr bwMode="auto">
          <a:xfrm>
            <a:off x="7518401" y="1952245"/>
            <a:ext cx="3701295" cy="2953511"/>
          </a:xfrm>
          <a:prstGeom prst="rect">
            <a:avLst/>
          </a:prstGeom>
          <a:noFill/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49">
              <a:defRPr/>
            </a:pPr>
            <a:endParaRPr lang="en-US" sz="1600" dirty="0">
              <a:gradFill>
                <a:gsLst>
                  <a:gs pos="40075">
                    <a:srgbClr val="FFFFFF"/>
                  </a:gs>
                  <a:gs pos="30000">
                    <a:srgbClr val="FFFFFF"/>
                  </a:gs>
                </a:gsLst>
                <a:lin ang="5400000" scaled="0"/>
              </a:gradFill>
              <a:latin typeface="Segoe UI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48597375-5FF1-459F-AD36-0861C9716FBF}"/>
              </a:ext>
            </a:extLst>
          </p:cNvPr>
          <p:cNvSpPr/>
          <p:nvPr/>
        </p:nvSpPr>
        <p:spPr bwMode="auto">
          <a:xfrm>
            <a:off x="835998" y="1952245"/>
            <a:ext cx="6266847" cy="2953511"/>
          </a:xfrm>
          <a:prstGeom prst="rect">
            <a:avLst/>
          </a:prstGeom>
          <a:noFill/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49">
              <a:defRPr/>
            </a:pPr>
            <a:endParaRPr lang="en-US" sz="1600" dirty="0">
              <a:gradFill>
                <a:gsLst>
                  <a:gs pos="40075">
                    <a:srgbClr val="FFFFFF"/>
                  </a:gs>
                  <a:gs pos="30000">
                    <a:srgbClr val="FFFFFF"/>
                  </a:gs>
                </a:gsLst>
                <a:lin ang="5400000" scaled="0"/>
              </a:gradFill>
              <a:latin typeface="Segoe UI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C6FEFC2-E135-41D7-8619-37FC896357E1}"/>
              </a:ext>
            </a:extLst>
          </p:cNvPr>
          <p:cNvSpPr/>
          <p:nvPr/>
        </p:nvSpPr>
        <p:spPr bwMode="auto">
          <a:xfrm>
            <a:off x="995685" y="2084491"/>
            <a:ext cx="5394959" cy="2673487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49">
              <a:defRPr/>
            </a:pPr>
            <a:endParaRPr lang="en-US" sz="1600" dirty="0">
              <a:gradFill>
                <a:gsLst>
                  <a:gs pos="40075">
                    <a:srgbClr val="FFFFFF"/>
                  </a:gs>
                  <a:gs pos="30000">
                    <a:srgbClr val="FFFFFF"/>
                  </a:gs>
                </a:gsLst>
                <a:lin ang="5400000" scaled="0"/>
              </a:gradFill>
              <a:latin typeface="Segoe U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A1A2AB-4772-496C-A4C0-5E7693E37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 options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7546145-1059-4AB6-8787-0402C5AC5ACC}"/>
              </a:ext>
            </a:extLst>
          </p:cNvPr>
          <p:cNvGrpSpPr/>
          <p:nvPr/>
        </p:nvGrpSpPr>
        <p:grpSpPr>
          <a:xfrm>
            <a:off x="5046204" y="2395145"/>
            <a:ext cx="2011680" cy="2011680"/>
            <a:chOff x="5119117" y="2412698"/>
            <a:chExt cx="2011680" cy="2011680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65A0D5F6-EBB5-4782-989C-A93C7DE3A663}"/>
                </a:ext>
              </a:extLst>
            </p:cNvPr>
            <p:cNvSpPr/>
            <p:nvPr/>
          </p:nvSpPr>
          <p:spPr bwMode="auto">
            <a:xfrm>
              <a:off x="5119117" y="2412698"/>
              <a:ext cx="2011680" cy="2011680"/>
            </a:xfrm>
            <a:prstGeom prst="rect">
              <a:avLst/>
            </a:prstGeom>
            <a:noFill/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49">
                <a:defRPr/>
              </a:pPr>
              <a:endParaRPr lang="en-US" sz="1600" dirty="0">
                <a:gradFill>
                  <a:gsLst>
                    <a:gs pos="40075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Segoe UI"/>
              </a:endParaRPr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C58CE425-DEE0-4319-B74A-9CB220AF61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619694" y="2483303"/>
              <a:ext cx="1022642" cy="1870473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9EC88E9-A4A9-4532-BB8B-F8478911F456}"/>
              </a:ext>
            </a:extLst>
          </p:cNvPr>
          <p:cNvGrpSpPr/>
          <p:nvPr/>
        </p:nvGrpSpPr>
        <p:grpSpPr>
          <a:xfrm>
            <a:off x="7840025" y="2423001"/>
            <a:ext cx="2011680" cy="2011680"/>
            <a:chOff x="7068319" y="2428072"/>
            <a:chExt cx="2011680" cy="201168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05F46C8-B8C9-4EB8-A60E-E389DFB8F079}"/>
                </a:ext>
              </a:extLst>
            </p:cNvPr>
            <p:cNvSpPr/>
            <p:nvPr/>
          </p:nvSpPr>
          <p:spPr bwMode="auto">
            <a:xfrm>
              <a:off x="7068319" y="2428072"/>
              <a:ext cx="2011680" cy="2011680"/>
            </a:xfrm>
            <a:prstGeom prst="rect">
              <a:avLst/>
            </a:prstGeom>
            <a:noFill/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49">
                <a:defRPr/>
              </a:pPr>
              <a:endParaRPr lang="en-US" sz="1600" dirty="0">
                <a:gradFill>
                  <a:gsLst>
                    <a:gs pos="40075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Segoe UI"/>
              </a:endParaRPr>
            </a:p>
          </p:txBody>
        </p: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221A1AE4-C992-4A44-9E58-AB7CBFA8B0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r="5120"/>
            <a:stretch/>
          </p:blipFill>
          <p:spPr>
            <a:xfrm>
              <a:off x="7140993" y="3142882"/>
              <a:ext cx="1869745" cy="582060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05E630A-A5F3-4FDE-8322-5E0B4A368848}"/>
              </a:ext>
            </a:extLst>
          </p:cNvPr>
          <p:cNvGrpSpPr/>
          <p:nvPr/>
        </p:nvGrpSpPr>
        <p:grpSpPr>
          <a:xfrm>
            <a:off x="3115608" y="2407785"/>
            <a:ext cx="2011680" cy="2011680"/>
            <a:chOff x="2705142" y="2412698"/>
            <a:chExt cx="2011680" cy="2011680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0ED6B16A-9039-47FB-934F-7BCBCA7CA47F}"/>
                </a:ext>
              </a:extLst>
            </p:cNvPr>
            <p:cNvSpPr/>
            <p:nvPr/>
          </p:nvSpPr>
          <p:spPr bwMode="auto">
            <a:xfrm>
              <a:off x="2705142" y="2412698"/>
              <a:ext cx="2011680" cy="2011680"/>
            </a:xfrm>
            <a:prstGeom prst="rect">
              <a:avLst/>
            </a:prstGeom>
            <a:noFill/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49">
                <a:defRPr/>
              </a:pPr>
              <a:endParaRPr lang="en-US" sz="1600" dirty="0">
                <a:gradFill>
                  <a:gsLst>
                    <a:gs pos="40075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Segoe UI"/>
              </a:endParaRPr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FFA00809-98F5-46F3-947B-E71F231266C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853969" y="2901128"/>
              <a:ext cx="1716126" cy="1050037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75562553-89FA-474E-B3DD-2B68FDC645B2}"/>
              </a:ext>
            </a:extLst>
          </p:cNvPr>
          <p:cNvSpPr/>
          <p:nvPr/>
        </p:nvSpPr>
        <p:spPr bwMode="auto">
          <a:xfrm>
            <a:off x="995681" y="2093577"/>
            <a:ext cx="2651760" cy="265176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49">
              <a:defRPr/>
            </a:pPr>
            <a:endParaRPr lang="en-US" sz="1600" dirty="0">
              <a:gradFill>
                <a:gsLst>
                  <a:gs pos="40075">
                    <a:srgbClr val="FFFFFF"/>
                  </a:gs>
                  <a:gs pos="30000">
                    <a:srgbClr val="FFFFFF"/>
                  </a:gs>
                </a:gsLst>
                <a:lin ang="5400000" scaled="0"/>
              </a:gradFill>
              <a:latin typeface="Segoe UI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D5982680-31FD-41E9-961A-FDD380C35774}"/>
              </a:ext>
            </a:extLst>
          </p:cNvPr>
          <p:cNvSpPr txBox="1">
            <a:spLocks/>
          </p:cNvSpPr>
          <p:nvPr/>
        </p:nvSpPr>
        <p:spPr>
          <a:xfrm>
            <a:off x="8230605" y="1818785"/>
            <a:ext cx="1643884" cy="307777"/>
          </a:xfrm>
          <a:prstGeom prst="rect">
            <a:avLst/>
          </a:prstGeom>
          <a:solidFill>
            <a:srgbClr val="E6E6E6"/>
          </a:solidFill>
        </p:spPr>
        <p:txBody>
          <a:bodyPr vert="horz" wrap="square" lIns="0" tIns="0" rIns="0" bIns="0" rtlCol="0" anchor="t">
            <a:sp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1" kern="1200" cap="none" spc="-50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algn="ctr" defTabSz="932719">
              <a:defRPr/>
            </a:pPr>
            <a:r>
              <a:rPr lang="en-US" sz="2000" spc="-51" dirty="0">
                <a:solidFill>
                  <a:srgbClr val="737373"/>
                </a:solidFill>
                <a:latin typeface="Segoe UI Semibold"/>
              </a:rPr>
              <a:t>Public preview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6D499B6-F47C-416B-B049-B3313E75E32B}"/>
              </a:ext>
            </a:extLst>
          </p:cNvPr>
          <p:cNvSpPr/>
          <p:nvPr/>
        </p:nvSpPr>
        <p:spPr bwMode="auto">
          <a:xfrm>
            <a:off x="3738883" y="2093577"/>
            <a:ext cx="2651760" cy="265176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49">
              <a:defRPr/>
            </a:pPr>
            <a:endParaRPr lang="en-US" sz="1600" dirty="0">
              <a:gradFill>
                <a:gsLst>
                  <a:gs pos="40075">
                    <a:srgbClr val="FFFFFF"/>
                  </a:gs>
                  <a:gs pos="30000">
                    <a:srgbClr val="FFFFFF"/>
                  </a:gs>
                </a:gsLst>
                <a:lin ang="5400000" scaled="0"/>
              </a:gradFill>
              <a:latin typeface="Segoe UI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7CFB9AF-3457-45A0-B58B-DFE4DFD63AA6}"/>
              </a:ext>
            </a:extLst>
          </p:cNvPr>
          <p:cNvCxnSpPr/>
          <p:nvPr/>
        </p:nvCxnSpPr>
        <p:spPr>
          <a:xfrm>
            <a:off x="2070100" y="228600"/>
            <a:ext cx="0" cy="0"/>
          </a:xfrm>
          <a:prstGeom prst="line">
            <a:avLst/>
          </a:prstGeom>
          <a:ln>
            <a:solidFill>
              <a:schemeClr val="tx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>
            <a:extLst>
              <a:ext uri="{FF2B5EF4-FFF2-40B4-BE49-F238E27FC236}">
                <a16:creationId xmlns:a16="http://schemas.microsoft.com/office/drawing/2014/main" id="{4B6AEA38-E5E7-4AEB-B20E-80FA70762498}"/>
              </a:ext>
            </a:extLst>
          </p:cNvPr>
          <p:cNvSpPr txBox="1">
            <a:spLocks/>
          </p:cNvSpPr>
          <p:nvPr/>
        </p:nvSpPr>
        <p:spPr>
          <a:xfrm>
            <a:off x="1793239" y="1790514"/>
            <a:ext cx="2107183" cy="307777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vert="horz" wrap="square" lIns="0" tIns="0" rIns="0" bIns="0" rtlCol="0" anchor="t">
            <a:sp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1" kern="1200" cap="none" spc="-50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algn="ctr" defTabSz="932719">
              <a:defRPr/>
            </a:pPr>
            <a:r>
              <a:rPr lang="en-US" sz="2000" spc="-51" dirty="0">
                <a:solidFill>
                  <a:srgbClr val="737373"/>
                </a:solidFill>
                <a:latin typeface="Segoe UI Semibold"/>
              </a:rPr>
              <a:t>Generally available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B76F731-7535-4FD1-960C-F2643336AC61}"/>
              </a:ext>
            </a:extLst>
          </p:cNvPr>
          <p:cNvGrpSpPr/>
          <p:nvPr/>
        </p:nvGrpSpPr>
        <p:grpSpPr>
          <a:xfrm>
            <a:off x="9529637" y="2415393"/>
            <a:ext cx="2011680" cy="2011680"/>
            <a:chOff x="9556625" y="2412699"/>
            <a:chExt cx="2011680" cy="201168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8C70750-A53B-41F4-B0E7-974CED73EF13}"/>
                </a:ext>
              </a:extLst>
            </p:cNvPr>
            <p:cNvSpPr/>
            <p:nvPr/>
          </p:nvSpPr>
          <p:spPr bwMode="auto">
            <a:xfrm>
              <a:off x="9556625" y="2412699"/>
              <a:ext cx="2011680" cy="2011680"/>
            </a:xfrm>
            <a:prstGeom prst="rect">
              <a:avLst/>
            </a:prstGeom>
            <a:noFill/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49">
                <a:defRPr/>
              </a:pPr>
              <a:endParaRPr lang="en-US" sz="1600" dirty="0">
                <a:gradFill>
                  <a:gsLst>
                    <a:gs pos="40075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Segoe UI"/>
              </a:endParaRPr>
            </a:p>
          </p:txBody>
        </p:sp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7530F4C3-77F0-49DD-909C-DB6805C8E6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t="-5544" r="78021" b="-4984"/>
            <a:stretch/>
          </p:blipFill>
          <p:spPr>
            <a:xfrm>
              <a:off x="10082785" y="2948737"/>
              <a:ext cx="959360" cy="9548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870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3" grpId="0" animBg="1"/>
      <p:bldP spid="24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8DF4EF-D88D-8C45-8A2C-740919C50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06" y="702155"/>
            <a:ext cx="3568661" cy="12697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Python azure functions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41E13C-EC38-4F44-BF12-E499DAAFE98C}"/>
              </a:ext>
            </a:extLst>
          </p:cNvPr>
          <p:cNvSpPr txBox="1"/>
          <p:nvPr/>
        </p:nvSpPr>
        <p:spPr>
          <a:xfrm>
            <a:off x="609906" y="2340864"/>
            <a:ext cx="3568661" cy="36344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100% open sourced</a:t>
            </a: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First-class integration with VS Code and CLI</a:t>
            </a: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Trigger Python code on dozens of sources</a:t>
            </a: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Serverless scale and pricing</a:t>
            </a: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Real time monitoring with Azure Application Insights</a:t>
            </a: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Setup seamless CI/CD with Travis CI, Azure DevOps, and others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7652F4-D90E-0443-A4AD-A10F77EFF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217143"/>
            <a:ext cx="6735272" cy="424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481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88000">
              <a:schemeClr val="bg1">
                <a:shade val="94000"/>
                <a:satMod val="110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F4EB5C-ED25-4675-8255-2F5B12CFF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14EC6E-A557-42A2-BCDC-3ABFFC5E5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5482C9-EB42-4BFE-95BF-7FD661F0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539E646-A625-4A26-86ED-BD90EDD329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28C565D-A991-4381-AC37-76A58A4A1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6C5214-8A15-B24F-B44C-E2F8C0C74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960" y="1507414"/>
            <a:ext cx="7295507" cy="37033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/>
              <a:t>DEMO: Building a serverless python api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7180431-F4DE-415D-BCBB-9316423C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3642"/>
            <a:ext cx="11298933" cy="512708"/>
          </a:xfrm>
          <a:prstGeom prst="rect">
            <a:avLst/>
          </a:prstGeom>
          <a:solidFill>
            <a:srgbClr val="969FA7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EABD997-5EF9-4E9B-AFBB-F6DFAAF3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V="1">
            <a:off x="2209064" y="3329711"/>
            <a:ext cx="3703320" cy="5872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9AB5EE6-A047-4B18-B998-D46DF3CC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5878019"/>
            <a:ext cx="11298933" cy="512708"/>
          </a:xfrm>
          <a:prstGeom prst="rect">
            <a:avLst/>
          </a:prstGeom>
          <a:solidFill>
            <a:srgbClr val="969FA7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19496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83FA0-968B-024B-A597-F757F8AB2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 and resources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DBDD1D-1A7F-1E43-805C-41019DC08E1C}"/>
              </a:ext>
            </a:extLst>
          </p:cNvPr>
          <p:cNvSpPr txBox="1"/>
          <p:nvPr/>
        </p:nvSpPr>
        <p:spPr>
          <a:xfrm>
            <a:off x="575894" y="2097157"/>
            <a:ext cx="105360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Azure Functions Python QuickStart – </a:t>
            </a:r>
            <a:r>
              <a:rPr lang="en-US" sz="2400" dirty="0">
                <a:hlinkClick r:id="rId2"/>
              </a:rPr>
              <a:t>http://aka.ms/pyfunctions-quickstart</a:t>
            </a:r>
            <a:r>
              <a:rPr lang="en-US" sz="2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Python video walkthrough – </a:t>
            </a:r>
            <a:r>
              <a:rPr lang="en-US" sz="2400" dirty="0">
                <a:hlinkClick r:id="rId3"/>
              </a:rPr>
              <a:t>http://aka.ms/pyfunctions-video</a:t>
            </a:r>
            <a:r>
              <a:rPr lang="en-US" sz="2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ServerlessLibrary.net</a:t>
            </a:r>
            <a:r>
              <a:rPr lang="en-US" sz="2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Code sample from today - </a:t>
            </a:r>
            <a:r>
              <a:rPr lang="en-US" sz="2400" dirty="0">
                <a:hlinkClick r:id="rId4"/>
              </a:rPr>
              <a:t>github.com/jeffhollan/functions-python-textblob-sentiment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Come talk to us at the booth! (and get some swag)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Follow us for the latest news updates - @</a:t>
            </a:r>
            <a:r>
              <a:rPr lang="en-US" sz="2400" dirty="0" err="1"/>
              <a:t>jeffhollan</a:t>
            </a:r>
            <a:r>
              <a:rPr lang="en-US" sz="2400" dirty="0"/>
              <a:t> @</a:t>
            </a:r>
            <a:r>
              <a:rPr lang="en-US" sz="2400" dirty="0" err="1"/>
              <a:t>AzureFunctions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14009475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">
      <a:dk1>
        <a:srgbClr val="000000"/>
      </a:dk1>
      <a:lt1>
        <a:srgbClr val="FFFFFF"/>
      </a:lt1>
      <a:dk2>
        <a:srgbClr val="242841"/>
      </a:dk2>
      <a:lt2>
        <a:srgbClr val="E2E8E5"/>
      </a:lt2>
      <a:accent1>
        <a:srgbClr val="C34D81"/>
      </a:accent1>
      <a:accent2>
        <a:srgbClr val="B13BA1"/>
      </a:accent2>
      <a:accent3>
        <a:srgbClr val="A24DC3"/>
      </a:accent3>
      <a:accent4>
        <a:srgbClr val="6441B4"/>
      </a:accent4>
      <a:accent5>
        <a:srgbClr val="4D5AC3"/>
      </a:accent5>
      <a:accent6>
        <a:srgbClr val="3B79B1"/>
      </a:accent6>
      <a:hlink>
        <a:srgbClr val="6D67CC"/>
      </a:hlink>
      <a:folHlink>
        <a:srgbClr val="7F7F7F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907</TotalTime>
  <Words>189</Words>
  <Application>Microsoft Macintosh PowerPoint</Application>
  <PresentationFormat>Widescreen</PresentationFormat>
  <Paragraphs>34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Arial</vt:lpstr>
      <vt:lpstr>Calibri</vt:lpstr>
      <vt:lpstr>Calibri Light</vt:lpstr>
      <vt:lpstr>Gill Sans MT</vt:lpstr>
      <vt:lpstr>Segoe UI</vt:lpstr>
      <vt:lpstr>Segoe UI Light</vt:lpstr>
      <vt:lpstr>Segoe UI Semibold</vt:lpstr>
      <vt:lpstr>Tekton Pro</vt:lpstr>
      <vt:lpstr>Wingdings</vt:lpstr>
      <vt:lpstr>Wingdings 2</vt:lpstr>
      <vt:lpstr>DividendVTI</vt:lpstr>
      <vt:lpstr>Deploy Python to the cloud faster with Azure Serverless</vt:lpstr>
      <vt:lpstr>How did you get here today?</vt:lpstr>
      <vt:lpstr>Language options</vt:lpstr>
      <vt:lpstr>Python azure functions</vt:lpstr>
      <vt:lpstr>DEMO: Building a serverless python api</vt:lpstr>
      <vt:lpstr>Next steps and 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Deploy Python to the cloud faster with Azure Serverless</dc:title>
  <dc:creator>Jeff Hollan</dc:creator>
  <cp:lastModifiedBy>Jeff Hollan</cp:lastModifiedBy>
  <cp:revision>4</cp:revision>
  <dcterms:created xsi:type="dcterms:W3CDTF">2019-07-10T03:57:34Z</dcterms:created>
  <dcterms:modified xsi:type="dcterms:W3CDTF">2019-07-11T13:35:27Z</dcterms:modified>
</cp:coreProperties>
</file>